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76" r:id="rId4"/>
    <p:sldId id="259" r:id="rId5"/>
    <p:sldId id="278" r:id="rId6"/>
    <p:sldId id="277" r:id="rId7"/>
    <p:sldId id="275" r:id="rId8"/>
    <p:sldId id="288" r:id="rId9"/>
    <p:sldId id="257" r:id="rId10"/>
    <p:sldId id="290" r:id="rId11"/>
    <p:sldId id="373" r:id="rId12"/>
    <p:sldId id="261" r:id="rId13"/>
    <p:sldId id="323" r:id="rId14"/>
    <p:sldId id="376" r:id="rId15"/>
    <p:sldId id="377" r:id="rId16"/>
    <p:sldId id="341" r:id="rId17"/>
    <p:sldId id="302" r:id="rId18"/>
    <p:sldId id="387" r:id="rId19"/>
    <p:sldId id="389" r:id="rId20"/>
    <p:sldId id="383" r:id="rId21"/>
    <p:sldId id="384" r:id="rId22"/>
    <p:sldId id="385" r:id="rId23"/>
    <p:sldId id="390" r:id="rId24"/>
    <p:sldId id="343" r:id="rId25"/>
    <p:sldId id="396" r:id="rId26"/>
    <p:sldId id="391" r:id="rId27"/>
    <p:sldId id="393" r:id="rId28"/>
    <p:sldId id="394" r:id="rId29"/>
    <p:sldId id="398" r:id="rId30"/>
    <p:sldId id="346" r:id="rId31"/>
    <p:sldId id="355" r:id="rId32"/>
    <p:sldId id="322" r:id="rId33"/>
    <p:sldId id="325" r:id="rId34"/>
    <p:sldId id="326" r:id="rId35"/>
    <p:sldId id="318" r:id="rId36"/>
    <p:sldId id="331" r:id="rId37"/>
    <p:sldId id="336" r:id="rId38"/>
    <p:sldId id="337" r:id="rId39"/>
    <p:sldId id="357" r:id="rId40"/>
    <p:sldId id="358" r:id="rId41"/>
    <p:sldId id="359" r:id="rId42"/>
    <p:sldId id="287" r:id="rId43"/>
    <p:sldId id="39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8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5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9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1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0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2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5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6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2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6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376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866426"/>
            <a:ext cx="10993549" cy="1475013"/>
          </a:xfrm>
        </p:spPr>
        <p:txBody>
          <a:bodyPr/>
          <a:lstStyle/>
          <a:p>
            <a:r>
              <a:rPr lang="en-US" dirty="0" smtClean="0"/>
              <a:t>Genome wide association study: COLORS OF SNAPDRAGONS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Rotation 4: Barton Group</a:t>
            </a:r>
          </a:p>
          <a:p>
            <a:r>
              <a:rPr lang="en-US" dirty="0" smtClean="0"/>
              <a:t>Maria Fernanda Adame Galeano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25993" r="6364" b="6666"/>
          <a:stretch/>
        </p:blipFill>
        <p:spPr>
          <a:xfrm>
            <a:off x="7052813" y="2495445"/>
            <a:ext cx="3661369" cy="36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1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5893" y="2524174"/>
                <a:ext cx="10886433" cy="3077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Test comparing the null hypothesis that the marker effect sizes for all phenotypes are zero, </a:t>
                </a:r>
                <a:r>
                  <a:rPr lang="en-US" sz="2400" dirty="0"/>
                  <a:t>against the general </a:t>
                </a:r>
                <a:r>
                  <a:rPr lang="en-US" sz="2400" dirty="0" smtClean="0"/>
                  <a:t>alternative. Calculate the </a:t>
                </a:r>
                <a:r>
                  <a:rPr lang="en-US" sz="2400" dirty="0"/>
                  <a:t>maximum likelihood estimate (MLE) or the restricted maximum likelihood estimate (REML) </a:t>
                </a:r>
                <a:r>
                  <a:rPr lang="en-US" sz="2400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and </a:t>
                </a:r>
                <a:r>
                  <a:rPr lang="en-US" sz="2400" dirty="0" smtClean="0"/>
                  <a:t>output </a:t>
                </a:r>
                <a:r>
                  <a:rPr lang="en-US" sz="2400" dirty="0"/>
                  <a:t>the corresponding </a:t>
                </a:r>
                <a:r>
                  <a:rPr lang="en-US" sz="2400" dirty="0" smtClean="0"/>
                  <a:t>p-value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	Null hypothesis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A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	Alternative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93" y="2524174"/>
                <a:ext cx="10886433" cy="3077061"/>
              </a:xfrm>
              <a:prstGeom prst="rect">
                <a:avLst/>
              </a:prstGeom>
              <a:blipFill>
                <a:blip r:embed="rId2"/>
                <a:stretch>
                  <a:fillRect l="-840" t="-1584" r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 involved in color of snapdragons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7390" y="242257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inherit"/>
              </a:rPr>
              <a:t>Cremosa</a:t>
            </a:r>
            <a:endParaRPr lang="en-US" b="1" dirty="0">
              <a:latin typeface="gg sans"/>
            </a:endParaRPr>
          </a:p>
          <a:p>
            <a:pPr fontAlgn="base"/>
            <a:r>
              <a:rPr lang="en-US" dirty="0" smtClean="0">
                <a:latin typeface="gg sans"/>
              </a:rPr>
              <a:t>	Chr1:900000-1000000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inherit"/>
              </a:rPr>
              <a:t>Aurina</a:t>
            </a:r>
            <a:r>
              <a:rPr lang="en-US" b="1" dirty="0">
                <a:latin typeface="inherit"/>
              </a:rPr>
              <a:t>?</a:t>
            </a:r>
            <a:endParaRPr lang="en-US" b="1" dirty="0">
              <a:latin typeface="gg sans"/>
            </a:endParaRPr>
          </a:p>
          <a:p>
            <a:pPr fontAlgn="base"/>
            <a:r>
              <a:rPr lang="en-US" dirty="0" smtClean="0">
                <a:latin typeface="gg sans"/>
              </a:rPr>
              <a:t>	Chr2:2025000-1100000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inherit"/>
              </a:rPr>
              <a:t>Flavia</a:t>
            </a:r>
            <a:endParaRPr lang="en-US" b="1" dirty="0">
              <a:latin typeface="gg sans"/>
            </a:endParaRPr>
          </a:p>
          <a:p>
            <a:pPr fontAlgn="base"/>
            <a:r>
              <a:rPr lang="en-US" dirty="0" smtClean="0">
                <a:latin typeface="gg sans"/>
              </a:rPr>
              <a:t>	Chr2:52650000-54050000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inherit"/>
              </a:rPr>
              <a:t>Sulfurea</a:t>
            </a:r>
            <a:endParaRPr lang="en-US" b="1" dirty="0">
              <a:latin typeface="gg sans"/>
            </a:endParaRPr>
          </a:p>
          <a:p>
            <a:pPr fontAlgn="base"/>
            <a:r>
              <a:rPr lang="en-US" dirty="0" smtClean="0">
                <a:latin typeface="gg sans"/>
              </a:rPr>
              <a:t>	Chr4:38050000-38425000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inherit"/>
              </a:rPr>
              <a:t>Rubia</a:t>
            </a:r>
            <a:endParaRPr lang="en-US" b="1" dirty="0">
              <a:latin typeface="gg sans"/>
            </a:endParaRPr>
          </a:p>
          <a:p>
            <a:pPr fontAlgn="base"/>
            <a:r>
              <a:rPr lang="en-US" dirty="0" smtClean="0">
                <a:latin typeface="gg sans"/>
              </a:rPr>
              <a:t>	Chr5</a:t>
            </a:r>
            <a:r>
              <a:rPr lang="en-US" dirty="0">
                <a:latin typeface="gg sans"/>
              </a:rPr>
              <a:t>: 6250000-6300000 </a:t>
            </a:r>
            <a:endParaRPr lang="en-US" dirty="0" smtClean="0">
              <a:latin typeface="gg sans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C00000"/>
                </a:solidFill>
                <a:latin typeface="inherit"/>
              </a:rPr>
              <a:t>Rosea</a:t>
            </a:r>
            <a:r>
              <a:rPr lang="en-US" b="1" dirty="0" smtClean="0">
                <a:solidFill>
                  <a:srgbClr val="C00000"/>
                </a:solidFill>
                <a:latin typeface="inherit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inherit"/>
              </a:rPr>
              <a:t>+ </a:t>
            </a:r>
            <a:r>
              <a:rPr lang="en-US" b="1" dirty="0" err="1">
                <a:solidFill>
                  <a:srgbClr val="C00000"/>
                </a:solidFill>
                <a:latin typeface="inherit"/>
              </a:rPr>
              <a:t>Eluta</a:t>
            </a:r>
            <a:endParaRPr lang="en-US" b="1" dirty="0">
              <a:solidFill>
                <a:srgbClr val="C00000"/>
              </a:solidFill>
              <a:latin typeface="gg sans"/>
            </a:endParaRPr>
          </a:p>
          <a:p>
            <a:r>
              <a:rPr lang="en-US" dirty="0" smtClean="0">
                <a:latin typeface="gg sans"/>
              </a:rPr>
              <a:t>	Chr6:52500000-53500000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Manhattan plots</a:t>
            </a:r>
            <a:endParaRPr lang="en-US" dirty="0"/>
          </a:p>
        </p:txBody>
      </p:sp>
      <p:grpSp>
        <p:nvGrpSpPr>
          <p:cNvPr id="6148" name="Group 6147"/>
          <p:cNvGrpSpPr/>
          <p:nvPr/>
        </p:nvGrpSpPr>
        <p:grpSpPr>
          <a:xfrm>
            <a:off x="4961505" y="1392407"/>
            <a:ext cx="6353042" cy="4601992"/>
            <a:chOff x="5532582" y="1364699"/>
            <a:chExt cx="4972582" cy="3608390"/>
          </a:xfrm>
        </p:grpSpPr>
        <p:sp>
          <p:nvSpPr>
            <p:cNvPr id="5" name="Rectangle 4"/>
            <p:cNvSpPr/>
            <p:nvPr/>
          </p:nvSpPr>
          <p:spPr>
            <a:xfrm>
              <a:off x="5532582" y="1364699"/>
              <a:ext cx="4969164" cy="36083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096438" y="4479879"/>
              <a:ext cx="3786909" cy="923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089729" y="1533236"/>
              <a:ext cx="6271" cy="292793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66565" y="4461170"/>
              <a:ext cx="932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Position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45380" y="2097475"/>
              <a:ext cx="646547" cy="23636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chr1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75053" y="2088120"/>
              <a:ext cx="646547" cy="2363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chr2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795490" y="2088120"/>
              <a:ext cx="646547" cy="23636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chr3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63036" y="314308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 smtClean="0"/>
                <a:t>…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 rot="16200000">
                  <a:off x="4886961" y="2837004"/>
                  <a:ext cx="18483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𝑝𝑣𝑎𝑙𝑢𝑒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86961" y="2837004"/>
                  <a:ext cx="184839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/>
            <p:cNvSpPr/>
            <p:nvPr/>
          </p:nvSpPr>
          <p:spPr>
            <a:xfrm>
              <a:off x="6392349" y="3783312"/>
              <a:ext cx="240148" cy="2237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82346" y="4121166"/>
              <a:ext cx="240148" cy="2237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673268" y="3563710"/>
              <a:ext cx="240148" cy="2237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674056" y="3833982"/>
              <a:ext cx="240148" cy="2237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7"/>
            </p:cNvCxnSpPr>
            <p:nvPr/>
          </p:nvCxnSpPr>
          <p:spPr>
            <a:xfrm flipV="1">
              <a:off x="6878247" y="1865745"/>
              <a:ext cx="1240516" cy="1730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986890" y="1573271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SNP</a:t>
              </a:r>
              <a:endParaRPr lang="en-US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6089729" y="2731112"/>
              <a:ext cx="34052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44" name="Rectangle 6143"/>
            <p:cNvSpPr/>
            <p:nvPr/>
          </p:nvSpPr>
          <p:spPr>
            <a:xfrm>
              <a:off x="8723907" y="2416955"/>
              <a:ext cx="1781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gg sans"/>
                </a:rPr>
                <a:t>p</a:t>
              </a:r>
              <a:r>
                <a:rPr lang="en-US" dirty="0" smtClean="0">
                  <a:solidFill>
                    <a:srgbClr val="FF0000"/>
                  </a:solidFill>
                  <a:latin typeface="gg sans"/>
                </a:rPr>
                <a:t>-value=5x10-8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713906" y="2351853"/>
              <a:ext cx="240148" cy="2237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47" name="Straight Arrow Connector 6146"/>
            <p:cNvCxnSpPr>
              <a:stCxn id="34" idx="7"/>
            </p:cNvCxnSpPr>
            <p:nvPr/>
          </p:nvCxnSpPr>
          <p:spPr>
            <a:xfrm flipV="1">
              <a:off x="6918885" y="1866422"/>
              <a:ext cx="1098279" cy="518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7148095" y="3595803"/>
              <a:ext cx="240148" cy="22376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441883" y="3702527"/>
              <a:ext cx="240148" cy="22376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210553" y="4045857"/>
              <a:ext cx="240148" cy="22376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804726" y="4065268"/>
              <a:ext cx="240148" cy="22376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065735" y="4166338"/>
              <a:ext cx="240148" cy="22376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00860" y="3911867"/>
              <a:ext cx="240148" cy="22376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676003" y="2856731"/>
              <a:ext cx="240148" cy="2237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7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All individuals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Venation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All individuals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971" y="391488"/>
            <a:ext cx="11029616" cy="1013800"/>
          </a:xfrm>
        </p:spPr>
        <p:txBody>
          <a:bodyPr/>
          <a:lstStyle/>
          <a:p>
            <a:r>
              <a:rPr lang="en-US" dirty="0" err="1" smtClean="0"/>
              <a:t>Gwas</a:t>
            </a:r>
            <a:r>
              <a:rPr lang="en-US" dirty="0" smtClean="0"/>
              <a:t>: Genome Wide Association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066" y="2719175"/>
            <a:ext cx="4626076" cy="13715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Test hundreds </a:t>
            </a:r>
            <a:r>
              <a:rPr lang="en-US" sz="2000" dirty="0"/>
              <a:t>of thousands of genetic variants </a:t>
            </a:r>
            <a:r>
              <a:rPr lang="en-US" sz="2000" dirty="0" smtClean="0"/>
              <a:t>across </a:t>
            </a:r>
            <a:r>
              <a:rPr lang="en-US" sz="2000" dirty="0"/>
              <a:t>genomes </a:t>
            </a:r>
            <a:r>
              <a:rPr lang="en-US" sz="2000" dirty="0" smtClean="0"/>
              <a:t>from a population to </a:t>
            </a:r>
            <a:r>
              <a:rPr lang="en-US" sz="2000" dirty="0"/>
              <a:t>find those statistically associated with a specific </a:t>
            </a:r>
            <a:r>
              <a:rPr lang="en-US" sz="2000" dirty="0" smtClean="0"/>
              <a:t>trait.</a:t>
            </a:r>
            <a:endParaRPr lang="en-US" sz="2000" dirty="0"/>
          </a:p>
        </p:txBody>
      </p:sp>
      <p:pic>
        <p:nvPicPr>
          <p:cNvPr id="1026" name="Picture 2" descr="Fig.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52" y="1405288"/>
            <a:ext cx="6124871" cy="546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36099" y="6497030"/>
            <a:ext cx="1796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222222"/>
                </a:solidFill>
                <a:latin typeface="-apple-system"/>
              </a:rPr>
              <a:t>Uffelmann</a:t>
            </a:r>
            <a:r>
              <a:rPr lang="en-US" dirty="0" smtClean="0">
                <a:solidFill>
                  <a:srgbClr val="222222"/>
                </a:solidFill>
                <a:latin typeface="-apple-system"/>
              </a:rPr>
              <a:t> et al.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94952" y="1405287"/>
            <a:ext cx="6124871" cy="377310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3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8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All individuals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5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8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7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829" y="1985818"/>
            <a:ext cx="11029615" cy="1247838"/>
          </a:xfrm>
        </p:spPr>
        <p:txBody>
          <a:bodyPr>
            <a:noAutofit/>
          </a:bodyPr>
          <a:lstStyle/>
          <a:p>
            <a:r>
              <a:rPr lang="en-US" sz="2000" dirty="0" smtClean="0"/>
              <a:t>All individuals</a:t>
            </a:r>
          </a:p>
          <a:p>
            <a:r>
              <a:rPr lang="en-US" sz="2000" dirty="0" smtClean="0"/>
              <a:t>Filtered individuals: </a:t>
            </a:r>
            <a:r>
              <a:rPr lang="en-US" sz="2000" dirty="0"/>
              <a:t>469 individuals just in the hybrid </a:t>
            </a:r>
            <a:r>
              <a:rPr lang="en-US" sz="2000" dirty="0" smtClean="0"/>
              <a:t>core zone</a:t>
            </a:r>
          </a:p>
          <a:p>
            <a:r>
              <a:rPr lang="en-US" sz="2000" dirty="0" smtClean="0"/>
              <a:t>Covariates: Phenotype yellow as covariate for red and red as covariate for yellow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602672" y="3605118"/>
            <a:ext cx="108019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g sans"/>
              </a:rPr>
              <a:t>Why filtering just the hybrid zone? </a:t>
            </a:r>
          </a:p>
          <a:p>
            <a:endParaRPr lang="en-US" dirty="0">
              <a:latin typeface="gg sans"/>
            </a:endParaRPr>
          </a:p>
          <a:p>
            <a:r>
              <a:rPr lang="en-US" dirty="0" smtClean="0">
                <a:latin typeface="gg sans"/>
              </a:rPr>
              <a:t>Outside </a:t>
            </a:r>
            <a:r>
              <a:rPr lang="en-US" dirty="0">
                <a:latin typeface="gg sans"/>
              </a:rPr>
              <a:t>of the hybrid zone, most individuals either </a:t>
            </a:r>
            <a:r>
              <a:rPr lang="en-US" dirty="0" smtClean="0">
                <a:latin typeface="gg sans"/>
              </a:rPr>
              <a:t>have </a:t>
            </a:r>
            <a:r>
              <a:rPr lang="en-US" dirty="0">
                <a:latin typeface="gg sans"/>
              </a:rPr>
              <a:t>high red, low yellow and low </a:t>
            </a:r>
            <a:r>
              <a:rPr lang="en-US" dirty="0" smtClean="0">
                <a:latin typeface="gg sans"/>
              </a:rPr>
              <a:t>venation or </a:t>
            </a:r>
            <a:r>
              <a:rPr lang="en-US" dirty="0">
                <a:latin typeface="gg sans"/>
              </a:rPr>
              <a:t>high yellow, low red, high </a:t>
            </a:r>
            <a:r>
              <a:rPr lang="en-US" dirty="0" smtClean="0">
                <a:latin typeface="gg sans"/>
              </a:rPr>
              <a:t>venation.</a:t>
            </a:r>
          </a:p>
          <a:p>
            <a:endParaRPr lang="en-US" dirty="0">
              <a:latin typeface="gg sans"/>
            </a:endParaRPr>
          </a:p>
          <a:p>
            <a:r>
              <a:rPr lang="en-US" dirty="0" smtClean="0">
                <a:latin typeface="gg sans"/>
              </a:rPr>
              <a:t>There is </a:t>
            </a:r>
            <a:r>
              <a:rPr lang="en-US" dirty="0">
                <a:latin typeface="gg sans"/>
              </a:rPr>
              <a:t>an association between the traits, </a:t>
            </a:r>
            <a:r>
              <a:rPr lang="en-US" dirty="0" smtClean="0">
                <a:latin typeface="gg sans"/>
              </a:rPr>
              <a:t>which </a:t>
            </a:r>
            <a:r>
              <a:rPr lang="en-US" dirty="0">
                <a:latin typeface="gg sans"/>
              </a:rPr>
              <a:t>means that a variant that causes red will also be statistically associated with </a:t>
            </a:r>
            <a:r>
              <a:rPr lang="en-US" dirty="0" smtClean="0">
                <a:latin typeface="gg sans"/>
              </a:rPr>
              <a:t>yellow.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4994"/>
          <a:stretch/>
        </p:blipFill>
        <p:spPr>
          <a:xfrm>
            <a:off x="3772003" y="2371109"/>
            <a:ext cx="4836355" cy="6051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3918" y="3577640"/>
            <a:ext cx="102281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rgbClr val="222222"/>
                </a:solidFill>
                <a:latin typeface="Harding"/>
              </a:rPr>
              <a:t>Y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 is a vector of phenotype </a:t>
            </a:r>
            <a:r>
              <a:rPr lang="en-US" dirty="0" smtClean="0">
                <a:solidFill>
                  <a:srgbClr val="222222"/>
                </a:solidFill>
                <a:latin typeface="Harding"/>
              </a:rPr>
              <a:t>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rgbClr val="222222"/>
                </a:solidFill>
                <a:latin typeface="Harding"/>
              </a:rPr>
              <a:t>W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 is a matrix of covariates including an intercept </a:t>
            </a:r>
            <a:r>
              <a:rPr lang="en-US" dirty="0" smtClean="0">
                <a:solidFill>
                  <a:srgbClr val="222222"/>
                </a:solidFill>
                <a:latin typeface="Harding"/>
              </a:rPr>
              <a:t>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rgbClr val="222222"/>
                </a:solidFill>
                <a:latin typeface="Harding"/>
              </a:rPr>
              <a:t>α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 is a corresponding vector of effect </a:t>
            </a:r>
            <a:r>
              <a:rPr lang="en-US" dirty="0" smtClean="0">
                <a:solidFill>
                  <a:srgbClr val="222222"/>
                </a:solidFill>
                <a:latin typeface="Harding"/>
              </a:rPr>
              <a:t>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 smtClean="0">
                <a:solidFill>
                  <a:srgbClr val="222222"/>
                </a:solidFill>
                <a:latin typeface="Harding"/>
              </a:rPr>
              <a:t>X</a:t>
            </a:r>
            <a:r>
              <a:rPr lang="en-US" i="1" baseline="-25000" dirty="0" err="1" smtClean="0">
                <a:solidFill>
                  <a:srgbClr val="222222"/>
                </a:solidFill>
                <a:latin typeface="Harding"/>
              </a:rPr>
              <a:t>s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 is a vector of genotype values for all individuals at SNP </a:t>
            </a:r>
            <a:r>
              <a:rPr lang="en-US" i="1" dirty="0" smtClean="0">
                <a:solidFill>
                  <a:srgbClr val="222222"/>
                </a:solidFill>
                <a:latin typeface="Harding"/>
              </a:rPr>
              <a:t>s</a:t>
            </a:r>
            <a:endParaRPr lang="en-US" dirty="0">
              <a:solidFill>
                <a:srgbClr val="222222"/>
              </a:solidFill>
              <a:latin typeface="Harding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rgbClr val="222222"/>
                </a:solidFill>
                <a:latin typeface="Harding"/>
              </a:rPr>
              <a:t>β</a:t>
            </a:r>
            <a:r>
              <a:rPr lang="en-US" i="1" baseline="-25000" dirty="0" smtClean="0">
                <a:solidFill>
                  <a:srgbClr val="222222"/>
                </a:solidFill>
                <a:latin typeface="Harding"/>
              </a:rPr>
              <a:t>s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 is the corresponding fixed effect size of genetic variant </a:t>
            </a:r>
            <a:r>
              <a:rPr lang="en-US" i="1" dirty="0">
                <a:solidFill>
                  <a:srgbClr val="222222"/>
                </a:solidFill>
                <a:latin typeface="Harding"/>
              </a:rPr>
              <a:t>s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 (also known as the SNP effect </a:t>
            </a:r>
            <a:r>
              <a:rPr lang="en-US" dirty="0" smtClean="0">
                <a:solidFill>
                  <a:srgbClr val="222222"/>
                </a:solidFill>
                <a:latin typeface="Harding"/>
              </a:rPr>
              <a:t>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222222"/>
                </a:solidFill>
                <a:latin typeface="Harding"/>
              </a:rPr>
              <a:t>g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 is </a:t>
            </a:r>
            <a:r>
              <a:rPr lang="en-US" dirty="0" smtClean="0">
                <a:solidFill>
                  <a:srgbClr val="222222"/>
                </a:solidFill>
                <a:latin typeface="Harding"/>
              </a:rPr>
              <a:t>effect 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that captures the polygenic effect of other </a:t>
            </a:r>
            <a:r>
              <a:rPr lang="en-US" dirty="0" smtClean="0">
                <a:solidFill>
                  <a:srgbClr val="222222"/>
                </a:solidFill>
                <a:latin typeface="Harding"/>
              </a:rPr>
              <a:t>SNPs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222222"/>
                </a:solidFill>
                <a:latin typeface="Harding"/>
              </a:rPr>
              <a:t>e</a:t>
            </a:r>
            <a:r>
              <a:rPr lang="en-US" dirty="0">
                <a:solidFill>
                  <a:srgbClr val="222222"/>
                </a:solidFill>
                <a:latin typeface="Harding"/>
              </a:rPr>
              <a:t> is a random effect of residual </a:t>
            </a:r>
            <a:r>
              <a:rPr lang="en-US" dirty="0" smtClean="0">
                <a:solidFill>
                  <a:srgbClr val="222222"/>
                </a:solidFill>
                <a:latin typeface="Harding"/>
              </a:rPr>
              <a:t>errors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75373" y="781403"/>
            <a:ext cx="11029616" cy="988332"/>
          </a:xfrm>
        </p:spPr>
        <p:txBody>
          <a:bodyPr/>
          <a:lstStyle/>
          <a:p>
            <a:r>
              <a:rPr lang="en-US" dirty="0" smtClean="0"/>
              <a:t>Linear regression models for GWAS: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Filtering hybrid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Venation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Filtering hybrid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Filtering hybrid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Filtering hybrid red covariate yellow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3" y="2423165"/>
            <a:ext cx="67341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68169" y="3157960"/>
            <a:ext cx="33868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</a:t>
            </a:r>
            <a:r>
              <a:rPr lang="en-US" dirty="0"/>
              <a:t>of NAN values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red         91</a:t>
            </a:r>
          </a:p>
          <a:p>
            <a:r>
              <a:rPr lang="en-US" dirty="0"/>
              <a:t>yellow      91</a:t>
            </a:r>
          </a:p>
          <a:p>
            <a:r>
              <a:rPr lang="en-US" dirty="0"/>
              <a:t>venation    99</a:t>
            </a:r>
          </a:p>
          <a:p>
            <a:r>
              <a:rPr lang="en-US" dirty="0"/>
              <a:t>class       95</a:t>
            </a:r>
          </a:p>
          <a:p>
            <a:endParaRPr lang="en-US" dirty="0" smtClean="0"/>
          </a:p>
          <a:p>
            <a:r>
              <a:rPr lang="en-US" dirty="0" smtClean="0"/>
              <a:t>Total </a:t>
            </a:r>
            <a:r>
              <a:rPr lang="en-US" dirty="0"/>
              <a:t>number of </a:t>
            </a:r>
            <a:r>
              <a:rPr lang="en-US" dirty="0" smtClean="0"/>
              <a:t>NAN values:  </a:t>
            </a:r>
            <a:r>
              <a:rPr lang="en-US" dirty="0"/>
              <a:t>376</a:t>
            </a:r>
          </a:p>
          <a:p>
            <a:r>
              <a:rPr lang="en-US" dirty="0"/>
              <a:t>Total number of NAN rows:  103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8169" y="1924401"/>
            <a:ext cx="2132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Total no. plants: 1053</a:t>
            </a:r>
          </a:p>
          <a:p>
            <a:r>
              <a:rPr lang="en-US" dirty="0" smtClean="0"/>
              <a:t>8 chromosomes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6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Filtering hybrid Yellow covariate red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55" y="2181225"/>
            <a:ext cx="6539089" cy="3678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When performing a GWAS one has to be careful with associations between phenotypes in the data</a:t>
            </a:r>
          </a:p>
          <a:p>
            <a:r>
              <a:rPr lang="en-US" sz="2400" dirty="0" smtClean="0"/>
              <a:t>Further analysis of the data and replications would be useful to detect zones of interest</a:t>
            </a:r>
          </a:p>
          <a:p>
            <a:r>
              <a:rPr lang="en-US" sz="2400" dirty="0" smtClean="0"/>
              <a:t>Annotations of the regions are required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273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50" y="1884218"/>
            <a:ext cx="9789764" cy="49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728414" y="4371109"/>
            <a:ext cx="23712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Class code:</a:t>
            </a:r>
          </a:p>
          <a:p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r</a:t>
            </a:r>
            <a:r>
              <a:rPr lang="en-US" dirty="0" smtClean="0"/>
              <a:t>	red			-2</a:t>
            </a:r>
          </a:p>
          <a:p>
            <a:r>
              <a:rPr lang="en-US" dirty="0" err="1"/>
              <a:t>fo</a:t>
            </a:r>
            <a:r>
              <a:rPr lang="en-US" dirty="0"/>
              <a:t>	</a:t>
            </a:r>
            <a:r>
              <a:rPr lang="en-US" dirty="0" smtClean="0"/>
              <a:t>orange		-1</a:t>
            </a:r>
          </a:p>
          <a:p>
            <a:r>
              <a:rPr lang="en-US" dirty="0" err="1"/>
              <a:t>wr</a:t>
            </a:r>
            <a:r>
              <a:rPr lang="en-US" dirty="0"/>
              <a:t>	white red		0</a:t>
            </a:r>
          </a:p>
          <a:p>
            <a:r>
              <a:rPr lang="en-US" dirty="0"/>
              <a:t>wo	white orange	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 err="1" smtClean="0"/>
              <a:t>wh</a:t>
            </a:r>
            <a:r>
              <a:rPr lang="en-US" dirty="0"/>
              <a:t>	</a:t>
            </a:r>
            <a:r>
              <a:rPr lang="en-US" dirty="0" smtClean="0"/>
              <a:t>white		2</a:t>
            </a:r>
          </a:p>
          <a:p>
            <a:r>
              <a:rPr lang="en-US" dirty="0"/>
              <a:t>ye	yellow	</a:t>
            </a:r>
            <a:r>
              <a:rPr lang="en-US" dirty="0" smtClean="0"/>
              <a:t>	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659418" y="3841415"/>
            <a:ext cx="5024582" cy="224644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419" y="4078327"/>
            <a:ext cx="5167427" cy="1148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839" y="2312441"/>
            <a:ext cx="6291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Duplicates: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the same information then delete one entry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Otherwise use average values and NAN if the class is different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1850" y="5718525"/>
            <a:ext cx="394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no. flowers without duplicates: 949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421418" y="21583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2" name="Diamond 11"/>
          <p:cNvSpPr/>
          <p:nvPr/>
        </p:nvSpPr>
        <p:spPr>
          <a:xfrm>
            <a:off x="6974781" y="3946800"/>
            <a:ext cx="1838036" cy="8682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 plants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6"/>
            <a:endCxn id="9" idx="1"/>
          </p:cNvCxnSpPr>
          <p:nvPr/>
        </p:nvCxnSpPr>
        <p:spPr>
          <a:xfrm>
            <a:off x="8335818" y="2615500"/>
            <a:ext cx="408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9" idx="0"/>
            <a:endCxn id="66" idx="3"/>
          </p:cNvCxnSpPr>
          <p:nvPr/>
        </p:nvCxnSpPr>
        <p:spPr>
          <a:xfrm rot="16200000" flipH="1">
            <a:off x="9363637" y="2790292"/>
            <a:ext cx="2243394" cy="937845"/>
          </a:xfrm>
          <a:prstGeom prst="bentConnector4">
            <a:avLst>
              <a:gd name="adj1" fmla="val -10190"/>
              <a:gd name="adj2" fmla="val 1599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2"/>
            <a:endCxn id="15" idx="0"/>
          </p:cNvCxnSpPr>
          <p:nvPr/>
        </p:nvCxnSpPr>
        <p:spPr>
          <a:xfrm>
            <a:off x="7878618" y="5744137"/>
            <a:ext cx="0" cy="48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933252" y="5079118"/>
            <a:ext cx="1890732" cy="665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phenotype data</a:t>
            </a:r>
            <a:endParaRPr lang="en-US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7098145" y="6231570"/>
            <a:ext cx="1560946" cy="3989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PLINK files </a:t>
            </a:r>
            <a:endParaRPr lang="en-US" dirty="0"/>
          </a:p>
        </p:txBody>
      </p:sp>
      <p:sp>
        <p:nvSpPr>
          <p:cNvPr id="9" name="Diamond 8"/>
          <p:cNvSpPr/>
          <p:nvPr/>
        </p:nvSpPr>
        <p:spPr>
          <a:xfrm>
            <a:off x="8744732" y="2137517"/>
            <a:ext cx="2543360" cy="95596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Duplicated?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0806545" y="3123472"/>
            <a:ext cx="1317438" cy="654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Average or delete entry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9" idx="2"/>
            <a:endCxn id="66" idx="0"/>
          </p:cNvCxnSpPr>
          <p:nvPr/>
        </p:nvCxnSpPr>
        <p:spPr>
          <a:xfrm flipH="1">
            <a:off x="10008891" y="3093483"/>
            <a:ext cx="7521" cy="95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6" idx="1"/>
            <a:endCxn id="12" idx="3"/>
          </p:cNvCxnSpPr>
          <p:nvPr/>
        </p:nvCxnSpPr>
        <p:spPr>
          <a:xfrm flipH="1" flipV="1">
            <a:off x="8812817" y="4380910"/>
            <a:ext cx="2507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1465264" y="2380174"/>
            <a:ext cx="49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9518051" y="320090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063525" y="4048401"/>
            <a:ext cx="1890732" cy="665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Consistent ID name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12" idx="2"/>
            <a:endCxn id="14" idx="0"/>
          </p:cNvCxnSpPr>
          <p:nvPr/>
        </p:nvCxnSpPr>
        <p:spPr>
          <a:xfrm flipH="1">
            <a:off x="7878618" y="4815019"/>
            <a:ext cx="15181" cy="26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9284816" y="5605716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VCF genotype files</a:t>
            </a:r>
          </a:p>
        </p:txBody>
      </p:sp>
    </p:spTree>
    <p:extLst>
      <p:ext uri="{BB962C8B-B14F-4D97-AF65-F5344CB8AC3E}">
        <p14:creationId xmlns:p14="http://schemas.microsoft.com/office/powerpoint/2010/main" val="26412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GEMMA: Genome-wide Efficient Mixed Model 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984059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Input files</a:t>
            </a:r>
            <a:r>
              <a:rPr lang="en-US" sz="2400" b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G</a:t>
            </a:r>
            <a:r>
              <a:rPr lang="en-US" sz="2000" dirty="0" smtClean="0"/>
              <a:t>enotypes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Phenotypes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</a:t>
            </a:r>
            <a:r>
              <a:rPr lang="en-US" sz="2000" dirty="0" smtClean="0"/>
              <a:t>elatedness </a:t>
            </a:r>
            <a:r>
              <a:rPr lang="en-US" sz="2000" dirty="0"/>
              <a:t>matrix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Covariates (</a:t>
            </a:r>
            <a:r>
              <a:rPr lang="en-US" sz="2000" dirty="0"/>
              <a:t>optionally)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Genotype </a:t>
            </a:r>
            <a:r>
              <a:rPr lang="en-US" sz="2000" dirty="0"/>
              <a:t>and phenotype files can be in two formats, either both in the PLINK binary </a:t>
            </a:r>
            <a:r>
              <a:rPr lang="en-US" sz="2000" dirty="0" err="1"/>
              <a:t>ped</a:t>
            </a:r>
            <a:r>
              <a:rPr lang="en-US" sz="2000" dirty="0"/>
              <a:t> format or both in the BIMBAM format.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6545" y="2026842"/>
            <a:ext cx="10307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-apple-system"/>
              </a:rPr>
              <a:t>Software </a:t>
            </a:r>
            <a:r>
              <a:rPr lang="en-US" dirty="0">
                <a:latin typeface="-apple-system"/>
              </a:rPr>
              <a:t>toolkit for fast application of linear mixed models (LMMs) and related models to genome-wide association studies (GWAS) and other large-scale data 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2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Relatedness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791855"/>
                <a:ext cx="11029615" cy="31665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We denote: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/>
                  <a:t> as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x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matrix of </a:t>
                </a:r>
                <a:r>
                  <a:rPr lang="en-US" sz="2400" dirty="0" smtClean="0"/>
                  <a:t>genotypes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as its </a:t>
                </a:r>
                <a:r>
                  <a:rPr lang="en-US" sz="2400" dirty="0" err="1"/>
                  <a:t>ith</a:t>
                </a:r>
                <a:r>
                  <a:rPr lang="en-US" sz="2400" dirty="0"/>
                  <a:t> column representing genotypes of </a:t>
                </a:r>
                <a:r>
                  <a:rPr lang="en-US" sz="2400" dirty="0" err="1"/>
                  <a:t>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SNP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AT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as </a:t>
                </a:r>
                <a:r>
                  <a:rPr lang="en-US" sz="2400" dirty="0"/>
                  <a:t>the sample </a:t>
                </a:r>
                <a:r>
                  <a:rPr lang="en-US" sz="2400" dirty="0" smtClean="0"/>
                  <a:t>mean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as the sample variance of </a:t>
                </a:r>
                <a:r>
                  <a:rPr lang="en-US" sz="2400" dirty="0" err="1"/>
                  <a:t>ith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SNP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as </a:t>
                </a: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vector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’s.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791855"/>
                <a:ext cx="11029615" cy="3166540"/>
              </a:xfrm>
              <a:blipFill>
                <a:blip r:embed="rId2"/>
                <a:stretch>
                  <a:fillRect l="-829" b="-2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273" t="47189" r="32829" b="40163"/>
          <a:stretch/>
        </p:blipFill>
        <p:spPr>
          <a:xfrm>
            <a:off x="3509819" y="5034294"/>
            <a:ext cx="5367494" cy="11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Mixed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6706" b="8643"/>
          <a:stretch/>
        </p:blipFill>
        <p:spPr>
          <a:xfrm>
            <a:off x="581192" y="2124362"/>
            <a:ext cx="3732805" cy="443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6850" t="8170" r="35168" b="1081"/>
          <a:stretch/>
        </p:blipFill>
        <p:spPr>
          <a:xfrm>
            <a:off x="1316181" y="4388884"/>
            <a:ext cx="2761674" cy="387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8014" t="13571" r="1477" b="4321"/>
          <a:stretch/>
        </p:blipFill>
        <p:spPr>
          <a:xfrm>
            <a:off x="7176654" y="4776812"/>
            <a:ext cx="3011055" cy="350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932217" y="1889304"/>
                <a:ext cx="6096000" cy="23083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matrix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phenotypes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individuals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</a:t>
                </a:r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matrix of covariates 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matrix of the corresponding coefficients including the </a:t>
                </a:r>
                <a:r>
                  <a:rPr lang="en-US" dirty="0" smtClean="0"/>
                  <a:t>intercept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an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vector </a:t>
                </a:r>
                <a:r>
                  <a:rPr lang="en-US" dirty="0"/>
                  <a:t>of marker </a:t>
                </a:r>
                <a:r>
                  <a:rPr lang="en-US" dirty="0" smtClean="0"/>
                  <a:t>genotypes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vector of marker effect sizes 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phenotypes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matrix of random </a:t>
                </a:r>
                <a:r>
                  <a:rPr lang="en-US" dirty="0" smtClean="0"/>
                  <a:t>effects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matrix of </a:t>
                </a:r>
                <a:r>
                  <a:rPr lang="en-US" dirty="0" smtClean="0"/>
                  <a:t>errors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217" y="1889304"/>
                <a:ext cx="6096000" cy="2308324"/>
              </a:xfrm>
              <a:prstGeom prst="rect">
                <a:avLst/>
              </a:prstGeom>
              <a:blipFill>
                <a:blip r:embed="rId3"/>
                <a:stretch>
                  <a:fillRect l="-600" t="-1583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84994"/>
          <a:stretch/>
        </p:blipFill>
        <p:spPr>
          <a:xfrm>
            <a:off x="975051" y="2976395"/>
            <a:ext cx="3338946" cy="417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2537" y="4952303"/>
                <a:ext cx="6096000" cy="15224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A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matrix normal distribution with mean 0, row covariance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and column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a known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relatedness </a:t>
                </a:r>
                <a:r>
                  <a:rPr lang="en-US" dirty="0" smtClean="0"/>
                  <a:t>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matrix of genetic variance </a:t>
                </a:r>
                <a:r>
                  <a:rPr lang="en-US" dirty="0" smtClean="0"/>
                  <a:t>component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7" y="4952303"/>
                <a:ext cx="6096000" cy="1522468"/>
              </a:xfrm>
              <a:prstGeom prst="rect">
                <a:avLst/>
              </a:prstGeom>
              <a:blipFill>
                <a:blip r:embed="rId5"/>
                <a:stretch>
                  <a:fillRect l="-800" t="-20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607921" y="5182648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identity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matrix of environmental variance component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921" y="5182648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90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4633</TotalTime>
  <Words>880</Words>
  <Application>Microsoft Office PowerPoint</Application>
  <PresentationFormat>Widescreen</PresentationFormat>
  <Paragraphs>137</Paragraphs>
  <Slides>43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-apple-system</vt:lpstr>
      <vt:lpstr>Arial</vt:lpstr>
      <vt:lpstr>Cambria Math</vt:lpstr>
      <vt:lpstr>gg sans</vt:lpstr>
      <vt:lpstr>Gill Sans MT</vt:lpstr>
      <vt:lpstr>Harding</vt:lpstr>
      <vt:lpstr>inherit</vt:lpstr>
      <vt:lpstr>Wingdings 2</vt:lpstr>
      <vt:lpstr>Dividend</vt:lpstr>
      <vt:lpstr>Genome wide association study: COLORS OF SNAPDRAGONS</vt:lpstr>
      <vt:lpstr>Gwas: Genome Wide Association study</vt:lpstr>
      <vt:lpstr>Linear regression models for GWAS:</vt:lpstr>
      <vt:lpstr>Data</vt:lpstr>
      <vt:lpstr>Histograms</vt:lpstr>
      <vt:lpstr>Cleaning data</vt:lpstr>
      <vt:lpstr>GEMMA: Genome-wide Efficient Mixed Model Association</vt:lpstr>
      <vt:lpstr>Relatedness matrix</vt:lpstr>
      <vt:lpstr>Multivariate Linear Mixed Model</vt:lpstr>
      <vt:lpstr>P-values</vt:lpstr>
      <vt:lpstr>Genes involved in color of snapdragons</vt:lpstr>
      <vt:lpstr>Results</vt:lpstr>
      <vt:lpstr>All individuals</vt:lpstr>
      <vt:lpstr>PowerPoint Presentation</vt:lpstr>
      <vt:lpstr>PowerPoint Presentation</vt:lpstr>
      <vt:lpstr>All individuals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individuals</vt:lpstr>
      <vt:lpstr>PowerPoint Presentation</vt:lpstr>
      <vt:lpstr>PowerPoint Presentation</vt:lpstr>
      <vt:lpstr>PowerPoint Presentation</vt:lpstr>
      <vt:lpstr>PowerPoint Presentation</vt:lpstr>
      <vt:lpstr>Applied to</vt:lpstr>
      <vt:lpstr>Filtering hybrid</vt:lpstr>
      <vt:lpstr>PowerPoint Presentation</vt:lpstr>
      <vt:lpstr>Filtering hybrid</vt:lpstr>
      <vt:lpstr>PowerPoint Presentation</vt:lpstr>
      <vt:lpstr>PowerPoint Presentation</vt:lpstr>
      <vt:lpstr>PowerPoint Presentation</vt:lpstr>
      <vt:lpstr>Filtering hybrid</vt:lpstr>
      <vt:lpstr>PowerPoint Presentation</vt:lpstr>
      <vt:lpstr>PowerPoint Presentation</vt:lpstr>
      <vt:lpstr>Filtering hybrid red covariate yellow</vt:lpstr>
      <vt:lpstr>PowerPoint Presentation</vt:lpstr>
      <vt:lpstr>Filtering hybrid Yellow covariate red</vt:lpstr>
      <vt:lpstr>PowerPoint Presentation</vt:lpstr>
      <vt:lpstr>Conclusions</vt:lpstr>
    </vt:vector>
  </TitlesOfParts>
  <Company>IST Austria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Adame Galeano</dc:creator>
  <cp:lastModifiedBy>Maria Adame Galeano</cp:lastModifiedBy>
  <cp:revision>92</cp:revision>
  <dcterms:created xsi:type="dcterms:W3CDTF">2024-07-01T12:08:16Z</dcterms:created>
  <dcterms:modified xsi:type="dcterms:W3CDTF">2024-07-15T08:42:03Z</dcterms:modified>
</cp:coreProperties>
</file>